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65" r:id="rId16"/>
    <p:sldId id="271" r:id="rId17"/>
    <p:sldId id="273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10/29/2013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moelectrics.caltech.edu/thermoelectrics/history.htm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8/8b/Thermoelectric_Generator_Diagram.sv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a/a2/Peltierelement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cw.mit.edu/courses/mechanical-engineering/2-997-direct-solar-thermal-to-electrical-energy-conversion-technologies-fall-2009/audio-lectures/MIT2_997F09_lec02.pdf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ts.caltech.edu/~jsnyder/thermoelectri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Thermoelectrics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A Project aimed at maximising the coefficient of performance </a:t>
            </a:r>
            <a:r>
              <a:rPr lang="en-GB" dirty="0" err="1"/>
              <a:t>z</a:t>
            </a:r>
            <a:r>
              <a:rPr lang="en-GB" dirty="0" err="1" smtClean="0"/>
              <a:t>t</a:t>
            </a:r>
            <a:r>
              <a:rPr lang="en-GB" dirty="0" smtClean="0"/>
              <a:t>.</a:t>
            </a:r>
          </a:p>
          <a:p>
            <a:r>
              <a:rPr lang="en-GB" dirty="0" smtClean="0"/>
              <a:t>By Andrew </a:t>
            </a:r>
            <a:r>
              <a:rPr lang="en-GB" dirty="0" err="1" smtClean="0"/>
              <a:t>morris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81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856342" y="798286"/>
            <a:ext cx="10479315" cy="5302605"/>
            <a:chOff x="1465942" y="961929"/>
            <a:chExt cx="10145487" cy="4848676"/>
          </a:xfrm>
        </p:grpSpPr>
        <p:sp>
          <p:nvSpPr>
            <p:cNvPr id="21" name="TextBox 20"/>
            <p:cNvSpPr txBox="1"/>
            <p:nvPr/>
          </p:nvSpPr>
          <p:spPr>
            <a:xfrm>
              <a:off x="8395489" y="1331261"/>
              <a:ext cx="3215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Electrical Conductivity</a:t>
              </a:r>
              <a:endParaRPr lang="en-GB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465942" y="961929"/>
              <a:ext cx="6929547" cy="4848676"/>
              <a:chOff x="1465942" y="961929"/>
              <a:chExt cx="6929547" cy="484867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465942" y="2337242"/>
                <a:ext cx="6929547" cy="3473363"/>
                <a:chOff x="275771" y="1684100"/>
                <a:chExt cx="6929547" cy="347336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" name="Rectangle 3"/>
                    <p:cNvSpPr/>
                    <p:nvPr/>
                  </p:nvSpPr>
                  <p:spPr>
                    <a:xfrm>
                      <a:off x="4259468" y="1684100"/>
                      <a:ext cx="2176045" cy="10804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𝑧𝑇</m:t>
                            </m:r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G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oMath>
                        </m:oMathPara>
                      </a14:m>
                      <a:endParaRPr lang="en-GB" sz="3200" dirty="0"/>
                    </a:p>
                  </p:txBody>
                </p:sp>
              </mc:Choice>
              <mc:Fallback>
                <p:sp>
                  <p:nvSpPr>
                    <p:cNvPr id="4" name="Rectangle 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9468" y="1684100"/>
                      <a:ext cx="2176045" cy="1080489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" name="Elbow Connector 5"/>
                <p:cNvCxnSpPr/>
                <p:nvPr/>
              </p:nvCxnSpPr>
              <p:spPr>
                <a:xfrm rot="10800000" flipV="1">
                  <a:off x="2307102" y="2504048"/>
                  <a:ext cx="2377440" cy="858129"/>
                </a:xfrm>
                <a:prstGeom prst="bentConnector3">
                  <a:avLst>
                    <a:gd name="adj1" fmla="val 549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/>
                <p:cNvSpPr txBox="1"/>
                <p:nvPr/>
              </p:nvSpPr>
              <p:spPr>
                <a:xfrm>
                  <a:off x="275771" y="2764589"/>
                  <a:ext cx="188685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/>
                    <a:t>T is the absolute or mean temperature.</a:t>
                  </a:r>
                  <a:endParaRPr lang="en-GB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3489661" y="4601029"/>
                      <a:ext cx="3715657" cy="5564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800" dirty="0"/>
                    </a:p>
                  </p:txBody>
                </p:sp>
              </mc:Choice>
              <mc:Fallback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9661" y="4601029"/>
                      <a:ext cx="3715657" cy="55643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Elbow Connector 11"/>
                <p:cNvCxnSpPr/>
                <p:nvPr/>
              </p:nvCxnSpPr>
              <p:spPr>
                <a:xfrm rot="5400000">
                  <a:off x="4560923" y="3370752"/>
                  <a:ext cx="1836440" cy="62411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2148114" y="961929"/>
                <a:ext cx="3301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The </a:t>
                </a:r>
                <a:r>
                  <a:rPr lang="en-GB" dirty="0" err="1" smtClean="0"/>
                  <a:t>Seebeck</a:t>
                </a:r>
                <a:r>
                  <a:rPr lang="en-GB" dirty="0" smtClean="0"/>
                  <a:t> Coefficient</a:t>
                </a:r>
                <a:endParaRPr lang="en-GB" dirty="0"/>
              </a:p>
            </p:txBody>
          </p:sp>
          <p:cxnSp>
            <p:nvCxnSpPr>
              <p:cNvPr id="23" name="Elbow Connector 22"/>
              <p:cNvCxnSpPr/>
              <p:nvPr/>
            </p:nvCxnSpPr>
            <p:spPr>
              <a:xfrm rot="10800000">
                <a:off x="3497273" y="1482193"/>
                <a:ext cx="3172045" cy="970723"/>
              </a:xfrm>
              <a:prstGeom prst="bentConnector3">
                <a:avLst>
                  <a:gd name="adj1" fmla="val 99875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endCxn id="21" idx="1"/>
              </p:cNvCxnSpPr>
              <p:nvPr/>
            </p:nvCxnSpPr>
            <p:spPr>
              <a:xfrm flipV="1">
                <a:off x="7097486" y="1515927"/>
                <a:ext cx="1298003" cy="936989"/>
              </a:xfrm>
              <a:prstGeom prst="bentConnector3">
                <a:avLst>
                  <a:gd name="adj1" fmla="val -319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1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Weidemann-Franz Law;</a:t>
                </a:r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/>
              </a:p>
              <a:p>
                <a:endParaRPr lang="en-GB" dirty="0" smtClean="0"/>
              </a:p>
              <a:p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</m:oMath>
                </a14:m>
                <a:r>
                  <a:rPr lang="en-GB" sz="2800" dirty="0" smtClean="0"/>
                  <a:t> </a:t>
                </a:r>
                <a:r>
                  <a:rPr lang="en-GB" dirty="0" smtClean="0"/>
                  <a:t>is largely independent of other variables.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012613" y="2698931"/>
                <a:ext cx="1651158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𝐿𝑇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13" y="2698931"/>
                <a:ext cx="1651158" cy="9103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48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Semiconductors?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30688" r="4127" b="12169"/>
          <a:stretch/>
        </p:blipFill>
        <p:spPr>
          <a:xfrm>
            <a:off x="2046513" y="1853248"/>
            <a:ext cx="7779659" cy="39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18836" b="15555"/>
          <a:stretch/>
        </p:blipFill>
        <p:spPr>
          <a:xfrm>
            <a:off x="1465942" y="1291771"/>
            <a:ext cx="8592457" cy="449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22223" r="5873" b="10686"/>
          <a:stretch/>
        </p:blipFill>
        <p:spPr>
          <a:xfrm>
            <a:off x="1973942" y="1277258"/>
            <a:ext cx="7953829" cy="46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Ranking potential </a:t>
            </a:r>
            <a:r>
              <a:rPr lang="en-GB" dirty="0" err="1" smtClean="0"/>
              <a:t>Thermoelectrics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 t="1183" r="53680" b="56241"/>
          <a:stretch/>
        </p:blipFill>
        <p:spPr bwMode="auto">
          <a:xfrm>
            <a:off x="1592710" y="1740706"/>
            <a:ext cx="6805701" cy="47051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24405" y="2939117"/>
            <a:ext cx="2884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Bulk nanostructured thermoelectric materials: current research and future </a:t>
            </a:r>
            <a:r>
              <a:rPr lang="en-GB" dirty="0" smtClean="0"/>
              <a:t>prospects.</a:t>
            </a:r>
            <a:endParaRPr lang="en-GB" dirty="0"/>
          </a:p>
          <a:p>
            <a:r>
              <a:rPr lang="en-GB" dirty="0" smtClean="0"/>
              <a:t>Authors; </a:t>
            </a:r>
            <a:r>
              <a:rPr lang="en-GB" dirty="0"/>
              <a:t>J. </a:t>
            </a:r>
            <a:r>
              <a:rPr lang="en-GB" dirty="0" err="1"/>
              <a:t>Minnich</a:t>
            </a:r>
            <a:r>
              <a:rPr lang="en-GB" dirty="0"/>
              <a:t>, M. S. </a:t>
            </a:r>
            <a:r>
              <a:rPr lang="en-GB" dirty="0" err="1"/>
              <a:t>Dresselhaus</a:t>
            </a:r>
            <a:r>
              <a:rPr lang="en-GB" dirty="0"/>
              <a:t>, Z. F. </a:t>
            </a:r>
            <a:r>
              <a:rPr lang="en-GB" dirty="0" err="1"/>
              <a:t>Ren</a:t>
            </a:r>
            <a:r>
              <a:rPr lang="en-GB" dirty="0"/>
              <a:t> and G. Chen</a:t>
            </a:r>
          </a:p>
        </p:txBody>
      </p:sp>
    </p:spTree>
    <p:extLst>
      <p:ext uri="{BB962C8B-B14F-4D97-AF65-F5344CB8AC3E}">
        <p14:creationId xmlns:p14="http://schemas.microsoft.com/office/powerpoint/2010/main" val="21687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585191"/>
              </p:ext>
            </p:extLst>
          </p:nvPr>
        </p:nvGraphicFramePr>
        <p:xfrm>
          <a:off x="1291999" y="978581"/>
          <a:ext cx="8947150" cy="220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/>
                <a:gridCol w="4473575"/>
              </a:tblGrid>
              <a:tr h="550012">
                <a:tc>
                  <a:txBody>
                    <a:bodyPr/>
                    <a:lstStyle/>
                    <a:p>
                      <a:r>
                        <a:rPr lang="en-GB" dirty="0" smtClean="0"/>
                        <a:t>Material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Temperature Regime (k)</a:t>
                      </a:r>
                    </a:p>
                  </a:txBody>
                  <a:tcPr/>
                </a:tc>
              </a:tr>
              <a:tr h="550012">
                <a:tc>
                  <a:txBody>
                    <a:bodyPr/>
                    <a:lstStyle/>
                    <a:p>
                      <a:r>
                        <a:rPr lang="en-GB" sz="2400" dirty="0" err="1" smtClean="0"/>
                        <a:t>BiSbTe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0-200 (Low)</a:t>
                      </a:r>
                      <a:endParaRPr lang="en-GB" sz="2400" dirty="0"/>
                    </a:p>
                  </a:txBody>
                  <a:tcPr/>
                </a:tc>
              </a:tr>
              <a:tr h="550012">
                <a:tc>
                  <a:txBody>
                    <a:bodyPr/>
                    <a:lstStyle/>
                    <a:p>
                      <a:r>
                        <a:rPr lang="en-GB" sz="2400" dirty="0" err="1" smtClean="0"/>
                        <a:t>PbTe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200-500 (Interim)</a:t>
                      </a:r>
                      <a:endParaRPr lang="en-GB" sz="2400" dirty="0"/>
                    </a:p>
                  </a:txBody>
                  <a:tcPr/>
                </a:tc>
              </a:tr>
              <a:tr h="550012">
                <a:tc>
                  <a:txBody>
                    <a:bodyPr/>
                    <a:lstStyle/>
                    <a:p>
                      <a:r>
                        <a:rPr lang="en-GB" sz="2400" dirty="0" err="1" smtClean="0"/>
                        <a:t>SiGe</a:t>
                      </a:r>
                      <a:endParaRPr lang="en-GB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500-1000</a:t>
                      </a:r>
                      <a:r>
                        <a:rPr lang="en-GB" sz="2400" baseline="0" dirty="0" smtClean="0"/>
                        <a:t> (High)</a:t>
                      </a:r>
                      <a:endParaRPr lang="en-GB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73943" y="4064000"/>
            <a:ext cx="894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Larger range of efficient operation in </a:t>
            </a:r>
            <a:r>
              <a:rPr lang="en-GB" sz="2400" dirty="0" err="1" smtClean="0"/>
              <a:t>SiGe</a:t>
            </a:r>
            <a:r>
              <a:rPr lang="en-GB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Larger ZT in </a:t>
            </a:r>
            <a:r>
              <a:rPr lang="en-GB" sz="2400" dirty="0" err="1" smtClean="0"/>
              <a:t>nano</a:t>
            </a:r>
            <a:r>
              <a:rPr lang="en-GB" sz="2400" dirty="0" smtClean="0"/>
              <a:t> composites when compared to ‘traditional’ alloys.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N type </a:t>
            </a:r>
            <a:r>
              <a:rPr lang="en-GB" sz="2400" dirty="0" err="1" smtClean="0"/>
              <a:t>SiGe</a:t>
            </a:r>
            <a:r>
              <a:rPr lang="en-GB" sz="2400" dirty="0" smtClean="0"/>
              <a:t> shows higher ZT than P type </a:t>
            </a:r>
            <a:r>
              <a:rPr lang="en-GB" sz="2400" dirty="0" err="1" smtClean="0"/>
              <a:t>SiGe</a:t>
            </a:r>
            <a:r>
              <a:rPr lang="en-GB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8889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Kinetic Method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Assume electrons and phonons can be treated as classical non interacting particles.</a:t>
                </a:r>
              </a:p>
              <a:p>
                <a:r>
                  <a:rPr lang="en-GB" dirty="0" smtClean="0"/>
                  <a:t>Introduce a finite lifetime (Relaxation time) for electrons and phonons.</a:t>
                </a:r>
              </a:p>
              <a:p>
                <a:r>
                  <a:rPr lang="en-GB" dirty="0" smtClean="0"/>
                  <a:t>Drift Velocity can be derived as an example;</a:t>
                </a: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 smtClean="0"/>
                  <a:t>This idea can be expanded to derive the electrical conductivity;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groupCh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groupCh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groupCh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groupCh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436844" y="3869742"/>
                <a:ext cx="1823256" cy="96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groupCh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groupChr>
                            <m:groupChrPr>
                              <m:chr m:val="→"/>
                              <m:vertJc m:val="bot"/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groupChr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24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GB" sz="2400" dirty="0"/>
                            <m:t> 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844" y="3869742"/>
                <a:ext cx="1823256" cy="9614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56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827314"/>
            <a:ext cx="8946541" cy="5421085"/>
          </a:xfrm>
        </p:spPr>
        <p:txBody>
          <a:bodyPr/>
          <a:lstStyle/>
          <a:p>
            <a:r>
              <a:rPr lang="en-GB" dirty="0" smtClean="0"/>
              <a:t>Electrons obey the Fermi-</a:t>
            </a:r>
            <a:r>
              <a:rPr lang="en-GB" dirty="0" err="1" smtClean="0"/>
              <a:t>dirac</a:t>
            </a:r>
            <a:r>
              <a:rPr lang="en-GB" dirty="0" smtClean="0"/>
              <a:t> distribution.</a:t>
            </a:r>
          </a:p>
          <a:p>
            <a:r>
              <a:rPr lang="en-GB" dirty="0" smtClean="0"/>
              <a:t>Modified by the Boltzmann transport equation (Due to the system not being in equilibrium).</a:t>
            </a:r>
          </a:p>
          <a:p>
            <a:r>
              <a:rPr lang="en-GB" dirty="0" smtClean="0"/>
              <a:t>A nearly free electron sitting in a potential can be approximated using the concept of effective mass.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21376" r="2381" b="10053"/>
          <a:stretch/>
        </p:blipFill>
        <p:spPr>
          <a:xfrm>
            <a:off x="2206170" y="2723486"/>
            <a:ext cx="7141030" cy="38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638630"/>
                <a:ext cx="8946541" cy="606697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sz="2200" dirty="0" smtClean="0"/>
                  <a:t>Phonons </a:t>
                </a:r>
                <a:r>
                  <a:rPr lang="en-GB" sz="2200" dirty="0"/>
                  <a:t>o</a:t>
                </a:r>
                <a:r>
                  <a:rPr lang="en-GB" sz="2200" dirty="0" smtClean="0"/>
                  <a:t>bey the </a:t>
                </a:r>
                <a:r>
                  <a:rPr lang="en-GB" sz="2200" dirty="0" err="1" smtClean="0"/>
                  <a:t>Boze</a:t>
                </a:r>
                <a:r>
                  <a:rPr lang="en-GB" sz="2200" dirty="0"/>
                  <a:t>-</a:t>
                </a:r>
                <a:r>
                  <a:rPr lang="en-GB" sz="2200" dirty="0" smtClean="0"/>
                  <a:t>Einstein Distribution.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z-Cyrl-AZ" sz="2400" b="0" i="1" smtClean="0">
                                  <a:latin typeface="Cambria Math" panose="02040503050406030204" pitchFamily="18" charset="0"/>
                                </a:rPr>
                                <m:t>е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b="0" i="1" smtClean="0">
                                          <a:latin typeface="Cambria Math" panose="02040503050406030204" pitchFamily="18" charset="0"/>
                                        </a:rPr>
                                        <m:t>ε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GB" sz="2400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 smtClean="0"/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/>
              </a:p>
              <a:p>
                <a:r>
                  <a:rPr lang="en-GB" sz="2200" dirty="0" smtClean="0"/>
                  <a:t>Modified by the Boltzmann transport equation (For phonons)</a:t>
                </a:r>
                <a:r>
                  <a:rPr lang="en-GB" dirty="0" smtClean="0"/>
                  <a:t>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638630"/>
                <a:ext cx="8946541" cy="6066970"/>
              </a:xfrm>
              <a:blipFill rotWithShape="0">
                <a:blip r:embed="rId2"/>
                <a:stretch>
                  <a:fillRect l="-341" t="-11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20952" r="3015" b="17248"/>
          <a:stretch/>
        </p:blipFill>
        <p:spPr>
          <a:xfrm>
            <a:off x="2902857" y="2206171"/>
            <a:ext cx="6506154" cy="35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3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the thermoelectric effect?</a:t>
            </a:r>
          </a:p>
          <a:p>
            <a:r>
              <a:rPr lang="en-GB" dirty="0" smtClean="0"/>
              <a:t>Thermoelectric generators</a:t>
            </a:r>
          </a:p>
          <a:p>
            <a:r>
              <a:rPr lang="en-GB" dirty="0" smtClean="0"/>
              <a:t>Introducing ZT</a:t>
            </a:r>
          </a:p>
          <a:p>
            <a:r>
              <a:rPr lang="en-GB" dirty="0" smtClean="0"/>
              <a:t>Why Semi-conductors?</a:t>
            </a:r>
          </a:p>
          <a:p>
            <a:r>
              <a:rPr lang="en-GB" dirty="0" smtClean="0"/>
              <a:t>Ranking Potential </a:t>
            </a:r>
            <a:r>
              <a:rPr lang="en-GB" dirty="0" err="1" smtClean="0"/>
              <a:t>Thermoelectrics</a:t>
            </a:r>
            <a:endParaRPr lang="en-GB" dirty="0" smtClean="0"/>
          </a:p>
          <a:p>
            <a:r>
              <a:rPr lang="en-GB" dirty="0" smtClean="0"/>
              <a:t>The Kinetic Method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686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Phonon Glass Electron Crystal (PGEC)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9332459" cy="4195481"/>
              </a:xfrm>
            </p:spPr>
            <p:txBody>
              <a:bodyPr/>
              <a:lstStyle/>
              <a:p>
                <a:r>
                  <a:rPr lang="en-GB" dirty="0" smtClean="0"/>
                  <a:t>Average phonon wavelength &lt; Average charge carrier Wavelength</a:t>
                </a:r>
              </a:p>
              <a:p>
                <a:r>
                  <a:rPr lang="en-GB" dirty="0" smtClean="0"/>
                  <a:t>Disordered on the scale of phonons. Reducing phonon relaxation time due to more points of interference.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GB" dirty="0" smtClean="0"/>
                  <a:t>Ordered on the scale of charge carriers. Increasing charge carrier relaxation time. Improving our power factor.</a:t>
                </a:r>
              </a:p>
              <a:p>
                <a:r>
                  <a:rPr lang="en-GB" dirty="0" smtClean="0"/>
                  <a:t>This concept of PGEC will be key to increasing </a:t>
                </a:r>
                <a:r>
                  <a:rPr lang="en-GB" dirty="0" err="1" smtClean="0"/>
                  <a:t>zT</a:t>
                </a:r>
                <a:r>
                  <a:rPr lang="en-GB" dirty="0" smtClean="0"/>
                  <a:t> and will be the focus of our project.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9332459" cy="4195481"/>
              </a:xfrm>
              <a:blipFill rotWithShape="0">
                <a:blip r:embed="rId2"/>
                <a:stretch>
                  <a:fillRect l="-327" t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2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the thermoelectric effect?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6770"/>
            <a:ext cx="8946541" cy="2147800"/>
          </a:xfrm>
        </p:spPr>
        <p:txBody>
          <a:bodyPr>
            <a:normAutofit/>
          </a:bodyPr>
          <a:lstStyle/>
          <a:p>
            <a:r>
              <a:rPr lang="en-GB" dirty="0" smtClean="0"/>
              <a:t>The thermoelectric is the direct conversion of a temperature gradient into a potential difference or vice versa.</a:t>
            </a:r>
          </a:p>
          <a:p>
            <a:r>
              <a:rPr lang="en-GB" dirty="0" smtClean="0"/>
              <a:t>Categorised using three fundamental phenomena; The </a:t>
            </a:r>
            <a:r>
              <a:rPr lang="en-GB" dirty="0" err="1"/>
              <a:t>S</a:t>
            </a:r>
            <a:r>
              <a:rPr lang="en-GB" dirty="0" err="1" smtClean="0"/>
              <a:t>eebeck</a:t>
            </a:r>
            <a:r>
              <a:rPr lang="en-GB" dirty="0" smtClean="0"/>
              <a:t> effect, The </a:t>
            </a:r>
            <a:r>
              <a:rPr lang="en-GB" dirty="0" err="1" smtClean="0"/>
              <a:t>Peltier</a:t>
            </a:r>
            <a:r>
              <a:rPr lang="en-GB" dirty="0" smtClean="0"/>
              <a:t> effect and Joule heating (not covered in this presentation).</a:t>
            </a:r>
          </a:p>
        </p:txBody>
      </p:sp>
      <p:pic>
        <p:nvPicPr>
          <p:cNvPr id="4" name="Picture 1" descr="Use of Seebecks instru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73" y="4166588"/>
            <a:ext cx="4014797" cy="262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386056" y="4247794"/>
            <a:ext cx="3767048" cy="123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GB" sz="1600" dirty="0" smtClean="0"/>
              <a:t>Image Source; </a:t>
            </a:r>
            <a:r>
              <a:rPr lang="en-GB" sz="1600" dirty="0">
                <a:hlinkClick r:id="rId3"/>
              </a:rPr>
              <a:t>http://www.thermoelectrics.caltech.edu/thermoelectrics/history.html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450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422700"/>
            <a:ext cx="9404723" cy="1400530"/>
          </a:xfrm>
        </p:spPr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Seebeck</a:t>
            </a:r>
            <a:r>
              <a:rPr lang="en-GB" dirty="0" smtClean="0"/>
              <a:t> Effect</a:t>
            </a:r>
            <a:endParaRPr lang="en-GB" dirty="0"/>
          </a:p>
        </p:txBody>
      </p:sp>
      <p:grpSp>
        <p:nvGrpSpPr>
          <p:cNvPr id="35" name="Group 34"/>
          <p:cNvGrpSpPr/>
          <p:nvPr/>
        </p:nvGrpSpPr>
        <p:grpSpPr>
          <a:xfrm>
            <a:off x="2507194" y="1367074"/>
            <a:ext cx="6104586" cy="4389491"/>
            <a:chOff x="2296179" y="1648428"/>
            <a:chExt cx="6104586" cy="4389491"/>
          </a:xfrm>
        </p:grpSpPr>
        <p:grpSp>
          <p:nvGrpSpPr>
            <p:cNvPr id="28" name="Group 27"/>
            <p:cNvGrpSpPr/>
            <p:nvPr/>
          </p:nvGrpSpPr>
          <p:grpSpPr>
            <a:xfrm>
              <a:off x="2296179" y="2312626"/>
              <a:ext cx="6104586" cy="1700011"/>
              <a:chOff x="2575775" y="3541690"/>
              <a:chExt cx="6104586" cy="170001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575775" y="3541690"/>
                <a:ext cx="6104586" cy="170001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760720" y="4897900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233567" y="3742005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918542" y="4303387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861496" y="4070252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219472" y="3917852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770748" y="4529792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355531" y="4307058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446860" y="4773637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348387" y="3847513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83502" y="4321120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527187" y="4851004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462998" y="4070252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740854" y="3802966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058443" y="4792393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153002" y="3636497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848268" y="4037427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657440" y="4851004"/>
                <a:ext cx="196947" cy="211015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778259" y="1648443"/>
                  <a:ext cx="62191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259" y="1648443"/>
                  <a:ext cx="621918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296179" y="1648428"/>
                  <a:ext cx="62191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179" y="1648428"/>
                  <a:ext cx="62191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Left Arrow 30"/>
            <p:cNvSpPr/>
            <p:nvPr/>
          </p:nvSpPr>
          <p:spPr>
            <a:xfrm>
              <a:off x="2296179" y="4250829"/>
              <a:ext cx="6103998" cy="801858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/>
                <a:t>Diffusion</a:t>
              </a:r>
              <a:endParaRPr lang="en-GB" sz="2400" dirty="0"/>
            </a:p>
          </p:txBody>
        </p:sp>
        <p:sp>
          <p:nvSpPr>
            <p:cNvPr id="33" name="Left Arrow 32"/>
            <p:cNvSpPr/>
            <p:nvPr/>
          </p:nvSpPr>
          <p:spPr>
            <a:xfrm>
              <a:off x="2296179" y="5236061"/>
              <a:ext cx="6103998" cy="801858"/>
            </a:xfrm>
            <a:prstGeom prst="lef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/>
                <a:t>Electric Field</a:t>
              </a:r>
              <a:endParaRPr lang="en-GB" sz="24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46110" y="5922498"/>
            <a:ext cx="10734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 is the </a:t>
            </a:r>
            <a:r>
              <a:rPr lang="en-GB" sz="2400" dirty="0" err="1" smtClean="0"/>
              <a:t>Seebeck</a:t>
            </a:r>
            <a:r>
              <a:rPr lang="en-GB" sz="2400" dirty="0" smtClean="0"/>
              <a:t> Coefficient (S) defined as the voltage generated per unit temperature difference.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8338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Peltier</a:t>
            </a:r>
            <a:r>
              <a:rPr lang="en-GB" dirty="0" smtClean="0"/>
              <a:t> Effect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250829" y="1853248"/>
            <a:ext cx="3826413" cy="1828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077242" y="1853248"/>
            <a:ext cx="3826413" cy="1828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238818" y="2536814"/>
            <a:ext cx="2912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Material 1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138821" y="2536815"/>
            <a:ext cx="2912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Material 2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55077" y="4121834"/>
            <a:ext cx="9847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Charge carriers carry different thermal energies in different materials (the materials </a:t>
            </a:r>
            <a:r>
              <a:rPr lang="en-GB" sz="2400" dirty="0" err="1" smtClean="0"/>
              <a:t>Peltier</a:t>
            </a:r>
            <a:r>
              <a:rPr lang="en-GB" sz="2400" dirty="0" smtClean="0"/>
              <a:t> Coefficient)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When a current is applied across the interface heat must either be supplied or absorbed to accommodate this difference.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6210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the thermoelectric effect important?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Can be applied to either electric refrigerators or heat pumps.</a:t>
            </a:r>
          </a:p>
          <a:p>
            <a:r>
              <a:rPr lang="en-GB" sz="2400" dirty="0" smtClean="0"/>
              <a:t>Solid state devices mean long life times.</a:t>
            </a:r>
          </a:p>
          <a:p>
            <a:r>
              <a:rPr lang="en-GB" sz="2400" dirty="0" smtClean="0"/>
              <a:t>Has the potential to improve efficiency of existing devices through waste heat conversion.</a:t>
            </a:r>
          </a:p>
          <a:p>
            <a:r>
              <a:rPr lang="en-GB" sz="2400" dirty="0"/>
              <a:t>Samples are expensive </a:t>
            </a:r>
            <a:r>
              <a:rPr lang="en-GB" sz="2400" dirty="0" smtClean="0"/>
              <a:t>and time consuming to fabricate so theory becomes very important.</a:t>
            </a:r>
            <a:endParaRPr lang="en-GB" sz="2400" dirty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33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Thermocouples, A thermoelectric generator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26" t="8509" r="79229" b="53029"/>
          <a:stretch/>
        </p:blipFill>
        <p:spPr>
          <a:xfrm>
            <a:off x="646111" y="1853248"/>
            <a:ext cx="4126032" cy="37701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8472" y="2036128"/>
            <a:ext cx="642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P and N doped semiconductors connected in series amplify this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7" name="Rectangle 6"/>
          <p:cNvSpPr/>
          <p:nvPr/>
        </p:nvSpPr>
        <p:spPr>
          <a:xfrm>
            <a:off x="2640037" y="58107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http://upload.wikimedia.org/wikipedia/commons/8/8b/Thermoelectric_Generator_Diagram.svg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74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a/a2/Peltierele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397023"/>
            <a:ext cx="5363036" cy="294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6111" y="5240966"/>
            <a:ext cx="5363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http://upload.wikimedia.org/wikipedia/commons/a/a2/Peltierelement.png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937" t="21093" r="58858" b="51563"/>
          <a:stretch/>
        </p:blipFill>
        <p:spPr>
          <a:xfrm>
            <a:off x="6272493" y="1397023"/>
            <a:ext cx="4869119" cy="37047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29349" y="52409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5"/>
              </a:rPr>
              <a:t>http://ocw.mit.edu/courses/mechanical-engineering/2-997-direct-solar-thermal-to-electrical-energy-conversion-technologies-fall-2009/audio-lectures/MIT2_997F09_lec02.pdf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0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 smtClean="0"/>
                  <a:t>Introducing ZT; </a:t>
                </a: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𝑧𝑇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4293" y="2019580"/>
            <a:ext cx="8946541" cy="4195481"/>
          </a:xfrm>
        </p:spPr>
        <p:txBody>
          <a:bodyPr/>
          <a:lstStyle/>
          <a:p>
            <a:r>
              <a:rPr lang="en-GB" dirty="0" err="1" smtClean="0"/>
              <a:t>zT</a:t>
            </a:r>
            <a:r>
              <a:rPr lang="en-GB" dirty="0" smtClean="0"/>
              <a:t> drops out of the derivation of the efficiency of a thermoelectric generator.</a:t>
            </a:r>
          </a:p>
          <a:p>
            <a:r>
              <a:rPr lang="en-GB" dirty="0" smtClean="0"/>
              <a:t>To maximize efficiency we must aim to maximize </a:t>
            </a:r>
            <a:r>
              <a:rPr lang="en-GB" dirty="0" err="1" smtClean="0"/>
              <a:t>zT</a:t>
            </a:r>
            <a:r>
              <a:rPr lang="en-GB" dirty="0" smtClean="0"/>
              <a:t>.</a:t>
            </a:r>
          </a:p>
          <a:p>
            <a:r>
              <a:rPr lang="en-GB" dirty="0" smtClean="0"/>
              <a:t>For commercial applications </a:t>
            </a:r>
            <a:r>
              <a:rPr lang="en-GB" dirty="0" err="1" smtClean="0"/>
              <a:t>zT</a:t>
            </a:r>
            <a:r>
              <a:rPr lang="en-GB" dirty="0" smtClean="0"/>
              <a:t>=3 is the aim. At or past this point </a:t>
            </a:r>
            <a:r>
              <a:rPr lang="en-GB" dirty="0" err="1" smtClean="0"/>
              <a:t>thermoelectrics</a:t>
            </a:r>
            <a:r>
              <a:rPr lang="en-GB" dirty="0" smtClean="0"/>
              <a:t> would out perform existing energy harvesting technologies.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3076" name="Picture 4" descr="San Francisco Exami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88" y="4279139"/>
            <a:ext cx="4364968" cy="21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224910" y="5735062"/>
            <a:ext cx="3198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http://www.its.caltech.edu/~jsnyder/thermoelectrics/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18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3455</TotalTime>
  <Words>536</Words>
  <Application>Microsoft Office PowerPoint</Application>
  <PresentationFormat>Widescreen</PresentationFormat>
  <Paragraphs>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Century Gothic</vt:lpstr>
      <vt:lpstr>Wingdings 3</vt:lpstr>
      <vt:lpstr>Ion</vt:lpstr>
      <vt:lpstr>Thermoelectrics</vt:lpstr>
      <vt:lpstr>Contents</vt:lpstr>
      <vt:lpstr>What is the thermoelectric effect?</vt:lpstr>
      <vt:lpstr>The Seebeck Effect</vt:lpstr>
      <vt:lpstr>The Peltier Effect</vt:lpstr>
      <vt:lpstr>Why is the thermoelectric effect important?</vt:lpstr>
      <vt:lpstr>Thermocouples, A thermoelectric generator</vt:lpstr>
      <vt:lpstr>PowerPoint Presentation</vt:lpstr>
      <vt:lpstr>Introducing ZT; zT=(s^2 σT)/k</vt:lpstr>
      <vt:lpstr>PowerPoint Presentation</vt:lpstr>
      <vt:lpstr>PowerPoint Presentation</vt:lpstr>
      <vt:lpstr>Why Semiconductors?</vt:lpstr>
      <vt:lpstr>PowerPoint Presentation</vt:lpstr>
      <vt:lpstr>PowerPoint Presentation</vt:lpstr>
      <vt:lpstr>Ranking potential Thermoelectrics</vt:lpstr>
      <vt:lpstr>PowerPoint Presentation</vt:lpstr>
      <vt:lpstr>The Kinetic Method</vt:lpstr>
      <vt:lpstr>PowerPoint Presentation</vt:lpstr>
      <vt:lpstr>PowerPoint Presentation</vt:lpstr>
      <vt:lpstr>Phonon Glass Electron Crystal (PGEC)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Thermoelectrics</dc:title>
  <dc:creator>Work</dc:creator>
  <cp:lastModifiedBy>Work</cp:lastModifiedBy>
  <cp:revision>45</cp:revision>
  <dcterms:created xsi:type="dcterms:W3CDTF">2013-10-29T13:43:21Z</dcterms:created>
  <dcterms:modified xsi:type="dcterms:W3CDTF">2013-10-31T23:18:38Z</dcterms:modified>
</cp:coreProperties>
</file>